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Blackadder ITC" panose="04020505051007020D02" pitchFamily="82" charset="0"/>
      <p:regular r:id="rId14"/>
    </p:embeddedFont>
    <p:embeddedFont>
      <p:font typeface="Roboto" panose="02000000000000000000" pitchFamily="2" charset="0"/>
      <p:regular r:id="rId15"/>
      <p:bold r:id="rId16"/>
    </p:embeddedFont>
    <p:embeddedFont>
      <p:font typeface="Roboto Mono Medium" panose="00000009000000000000" pitchFamily="49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FEB3"/>
    <a:srgbClr val="212121"/>
    <a:srgbClr val="FB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9221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6672" y="15859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kern="0" spc="-134" dirty="0">
                <a:solidFill>
                  <a:srgbClr val="B3FEB3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CPU Scheduling Algorithms </a:t>
            </a:r>
            <a:endParaRPr lang="en-US" sz="5400" dirty="0">
              <a:solidFill>
                <a:srgbClr val="B3FEB3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186672" y="457250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3600" b="1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 Members:</a:t>
            </a:r>
            <a:endParaRPr lang="en-US" sz="3600" b="1" dirty="0"/>
          </a:p>
        </p:txBody>
      </p:sp>
      <p:sp>
        <p:nvSpPr>
          <p:cNvPr id="5" name="Text 2"/>
          <p:cNvSpPr/>
          <p:nvPr/>
        </p:nvSpPr>
        <p:spPr>
          <a:xfrm>
            <a:off x="6280190" y="532559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Bahaa Mahmoud Helmy 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  <a:sym typeface="Wingdings" panose="05000000000000000000" pitchFamily="2" charset="2"/>
              </a:rPr>
              <a:t>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21-00550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7677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Abdalla shreif Mohammed 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  <a:sym typeface="Wingdings" panose="05000000000000000000" pitchFamily="2" charset="2"/>
              </a:rPr>
              <a:t>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21-00242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2099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Selvana Atef Kadry 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  <a:sym typeface="Wingdings" panose="05000000000000000000" pitchFamily="2" charset="2"/>
              </a:rPr>
              <a:t>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21-01588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6521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Reham Ahmed Thabet 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  <a:sym typeface="Wingdings" panose="05000000000000000000" pitchFamily="2" charset="2"/>
              </a:rPr>
              <a:t>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21-01496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6C5832-13F6-C633-8ABB-58DF0EC70D3B}"/>
              </a:ext>
            </a:extLst>
          </p:cNvPr>
          <p:cNvSpPr/>
          <p:nvPr/>
        </p:nvSpPr>
        <p:spPr>
          <a:xfrm>
            <a:off x="12604173" y="7699664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1420"/>
            <a:ext cx="61413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Future Enhancements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3036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724150"/>
            <a:ext cx="33924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Preemptive Algorithms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214568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support for Preemptive SJF and Preemptive Priority Scheduling.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193036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2724150"/>
            <a:ext cx="360818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Gantt Chart Visualization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568898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Include Gantt chart visualization for better process tracking.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7514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768935"/>
            <a:ext cx="29078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Performance Graphs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259354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 performance graphs comparing algorithms under various workloads.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69D29E0-6E64-BF3A-52C1-8E88BEA35EFE}"/>
              </a:ext>
            </a:extLst>
          </p:cNvPr>
          <p:cNvSpPr txBox="1"/>
          <p:nvPr/>
        </p:nvSpPr>
        <p:spPr>
          <a:xfrm>
            <a:off x="3541853" y="2559063"/>
            <a:ext cx="73152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3800" b="1" dirty="0">
                <a:solidFill>
                  <a:srgbClr val="B3FEB3"/>
                </a:solidFill>
                <a:latin typeface="Blackadder ITC" panose="04020505051007020D02" pitchFamily="82" charset="0"/>
              </a:rPr>
              <a:t>T</a:t>
            </a:r>
            <a:r>
              <a:rPr lang="en-US" sz="13800" b="1" dirty="0">
                <a:solidFill>
                  <a:srgbClr val="B3FEB3"/>
                </a:solidFill>
                <a:latin typeface="Blackadder ITC" panose="04020505051007020D02" pitchFamily="82" charset="0"/>
              </a:rPr>
              <a:t>hanks </a:t>
            </a:r>
            <a:br>
              <a:rPr lang="en-US" sz="8000" dirty="0">
                <a:solidFill>
                  <a:srgbClr val="B3FEB3"/>
                </a:solidFill>
              </a:rPr>
            </a:br>
            <a:r>
              <a:rPr lang="en-US" sz="6000" dirty="0">
                <a:solidFill>
                  <a:schemeClr val="bg1">
                    <a:lumMod val="85000"/>
                  </a:schemeClr>
                </a:solidFill>
              </a:rPr>
              <a:t>Any Questions..?</a:t>
            </a:r>
            <a:endParaRPr lang="en-US" sz="8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A1CE19-005B-981A-1CD0-928BED646D14}"/>
              </a:ext>
            </a:extLst>
          </p:cNvPr>
          <p:cNvSpPr/>
          <p:nvPr/>
        </p:nvSpPr>
        <p:spPr>
          <a:xfrm>
            <a:off x="12604173" y="7711239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89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2076"/>
            <a:ext cx="96969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Introduction to CPU Scheduling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47831"/>
            <a:ext cx="37155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What is CPU Scheduling?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22897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CPU scheduling is a crucial aspect of operating systems. It determines which process runs on the CPU at any given time, ensuring efficient utilization of system resources.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2175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project covers four key algorithms: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887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First Come First Serve (FCFS)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309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Shortest Job First (SJF)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9731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Round Robin (RR)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41532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Priority Scheduling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6478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Project Objective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322897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a simulation tool to visualize and analyze CPU scheduling algorithms. Our goal is to help users understand the performance impact of each algorithm, providing a hands-on learning experience for complex operating system concepts.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E407701-54EC-D554-D390-BD6046BDEE0D}"/>
              </a:ext>
            </a:extLst>
          </p:cNvPr>
          <p:cNvSpPr/>
          <p:nvPr/>
        </p:nvSpPr>
        <p:spPr>
          <a:xfrm>
            <a:off x="12604173" y="7699664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29640"/>
            <a:ext cx="64646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Features of the Tool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33732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903839" y="2233732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GUI-based Input and Interaction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3078480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User-friendly interface for easy operation and visualization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233732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795516" y="2233732"/>
            <a:ext cx="304121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Support for Multiple Algorithms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3432810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First Come First Serve (FCFS), Shortest Job First (SJF), Round Robin (RR), Priority Scheduling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66385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903839" y="5366385"/>
            <a:ext cx="304121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Performance Metrics Calculation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6565463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Waiting Time and Average Turnaround Time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5366385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795516" y="5366385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Real-time Process Management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795516" y="6211133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processes and configure parameters (e.g., quantum time, priority) on the fly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5D488F-4B8F-CF53-1656-B51D9C753AA5}"/>
              </a:ext>
            </a:extLst>
          </p:cNvPr>
          <p:cNvSpPr/>
          <p:nvPr/>
        </p:nvSpPr>
        <p:spPr>
          <a:xfrm>
            <a:off x="12604173" y="7699664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33B7C70-6960-217C-38DB-5EB47165965D}"/>
              </a:ext>
            </a:extLst>
          </p:cNvPr>
          <p:cNvSpPr/>
          <p:nvPr/>
        </p:nvSpPr>
        <p:spPr>
          <a:xfrm>
            <a:off x="12604173" y="7699664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24439"/>
            <a:ext cx="74342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Implementation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273379"/>
            <a:ext cx="3664863" cy="4731663"/>
          </a:xfrm>
          <a:prstGeom prst="roundRect">
            <a:avLst>
              <a:gd name="adj" fmla="val 92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0604" y="2500193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Development Environment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344942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Programming Language: Java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4150042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GUI Framework: Swing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0604" y="4592241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Tools: NetBeans/IntelliJ IDEA, JDK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2273379"/>
            <a:ext cx="3664863" cy="4731663"/>
          </a:xfrm>
          <a:prstGeom prst="roundRect">
            <a:avLst>
              <a:gd name="adj" fmla="val 92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912281" y="2500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System Flow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912281" y="2990612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Input Section: Burst Time, Process Number, Priority, Quantum Time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912281" y="4158615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Algorithm Selection: Radio buttons for FCFS, SJF, Round Robin, and Priority Scheduling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912281" y="568952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Output Display: Average Waiting Time, Average Turnaround Time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684B566-3400-5B0F-6C2A-AC68D35B8DF7}"/>
              </a:ext>
            </a:extLst>
          </p:cNvPr>
          <p:cNvSpPr/>
          <p:nvPr/>
        </p:nvSpPr>
        <p:spPr>
          <a:xfrm>
            <a:off x="12604173" y="7699664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9000" y="468035"/>
            <a:ext cx="5791676" cy="508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kern="0" spc="-96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Explanation of Algorithms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801410" y="1219914"/>
            <a:ext cx="22860" cy="6541532"/>
          </a:xfrm>
          <a:prstGeom prst="roundRect">
            <a:avLst>
              <a:gd name="adj" fmla="val 106674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972860" y="1574244"/>
            <a:ext cx="569000" cy="22860"/>
          </a:xfrm>
          <a:prstGeom prst="roundRect">
            <a:avLst>
              <a:gd name="adj" fmla="val 106674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29960" y="1402794"/>
            <a:ext cx="365760" cy="365760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43307" y="1463754"/>
            <a:ext cx="139065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kern="0" spc="-5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706880" y="1382435"/>
            <a:ext cx="3358158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kern="0" spc="-4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First Come First Serve (FCFS)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706880" y="1733907"/>
            <a:ext cx="6868120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Description: Executes processes in the order they arrive. Non-preemptive.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1706880" y="2091452"/>
            <a:ext cx="6868120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Code Flow: Calculate waiting and turnaround times sequentially.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1706880" y="2448997"/>
            <a:ext cx="6868120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Formula: WT[i] = WT[i-1] + BT[i-1]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972860" y="3388400"/>
            <a:ext cx="569000" cy="22860"/>
          </a:xfrm>
          <a:prstGeom prst="roundRect">
            <a:avLst>
              <a:gd name="adj" fmla="val 106674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29960" y="3216950"/>
            <a:ext cx="365760" cy="365760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743307" y="3277910"/>
            <a:ext cx="139065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kern="0" spc="-5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706880" y="3196590"/>
            <a:ext cx="2779157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kern="0" spc="-4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Shortest Job First (SJF)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706880" y="3548063"/>
            <a:ext cx="6868120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Description: Processes with the shortest burst time are executed first. Non-preemptive.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1706880" y="3905607"/>
            <a:ext cx="6868120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Code Flow: Sort processes by burst time. Calculate waiting and turnaround times after sorting.</a:t>
            </a:r>
            <a:endParaRPr lang="en-US" sz="1250" dirty="0"/>
          </a:p>
        </p:txBody>
      </p:sp>
      <p:sp>
        <p:nvSpPr>
          <p:cNvPr id="18" name="Shape 15"/>
          <p:cNvSpPr/>
          <p:nvPr/>
        </p:nvSpPr>
        <p:spPr>
          <a:xfrm>
            <a:off x="972860" y="4845010"/>
            <a:ext cx="569000" cy="22860"/>
          </a:xfrm>
          <a:prstGeom prst="roundRect">
            <a:avLst>
              <a:gd name="adj" fmla="val 106674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629960" y="4673560"/>
            <a:ext cx="365760" cy="365760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743307" y="4734520"/>
            <a:ext cx="139065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kern="0" spc="-5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1706880" y="4653201"/>
            <a:ext cx="2032040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kern="0" spc="-4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Round Robin (RR)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706880" y="5004673"/>
            <a:ext cx="6868120" cy="520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Description: Assigns a quantum time for each process. Preemptive scheduling; processes execute cyclically.</a:t>
            </a:r>
            <a:endParaRPr lang="en-US" sz="1250" dirty="0"/>
          </a:p>
        </p:txBody>
      </p:sp>
      <p:sp>
        <p:nvSpPr>
          <p:cNvPr id="23" name="Text 20"/>
          <p:cNvSpPr/>
          <p:nvPr/>
        </p:nvSpPr>
        <p:spPr>
          <a:xfrm>
            <a:off x="1706880" y="5622250"/>
            <a:ext cx="6868120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Code Flow: Iteratively reduce burst time by quantum time until completion.</a:t>
            </a:r>
            <a:endParaRPr lang="en-US" sz="1250" dirty="0"/>
          </a:p>
        </p:txBody>
      </p:sp>
      <p:sp>
        <p:nvSpPr>
          <p:cNvPr id="24" name="Shape 21"/>
          <p:cNvSpPr/>
          <p:nvPr/>
        </p:nvSpPr>
        <p:spPr>
          <a:xfrm>
            <a:off x="972860" y="6561653"/>
            <a:ext cx="569000" cy="22860"/>
          </a:xfrm>
          <a:prstGeom prst="roundRect">
            <a:avLst>
              <a:gd name="adj" fmla="val 106674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2"/>
          <p:cNvSpPr/>
          <p:nvPr/>
        </p:nvSpPr>
        <p:spPr>
          <a:xfrm>
            <a:off x="629960" y="6390203"/>
            <a:ext cx="365760" cy="365760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743307" y="6451163"/>
            <a:ext cx="139065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kern="0" spc="-5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</a:t>
            </a:r>
            <a:endParaRPr lang="en-US" sz="1900" dirty="0"/>
          </a:p>
        </p:txBody>
      </p:sp>
      <p:sp>
        <p:nvSpPr>
          <p:cNvPr id="27" name="Text 24"/>
          <p:cNvSpPr/>
          <p:nvPr/>
        </p:nvSpPr>
        <p:spPr>
          <a:xfrm>
            <a:off x="1706880" y="6369844"/>
            <a:ext cx="220015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kern="0" spc="-4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Priority Scheduling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706880" y="6721316"/>
            <a:ext cx="6868120" cy="520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Description: Processes are executed based on priority levels. Non-preemptive (in this implementation).</a:t>
            </a:r>
            <a:endParaRPr lang="en-US" sz="1250" dirty="0"/>
          </a:p>
        </p:txBody>
      </p:sp>
      <p:sp>
        <p:nvSpPr>
          <p:cNvPr id="29" name="Text 26"/>
          <p:cNvSpPr/>
          <p:nvPr/>
        </p:nvSpPr>
        <p:spPr>
          <a:xfrm>
            <a:off x="1706880" y="7338893"/>
            <a:ext cx="6868120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Code Flow: Sort processes by priority. Calculate waiting and turnaround times after sorting.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832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7209" y="2297549"/>
            <a:ext cx="3863221" cy="470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00"/>
              </a:lnSpc>
              <a:buNone/>
            </a:pPr>
            <a:r>
              <a:rPr lang="en-US" sz="2950" kern="0" spc="-89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Tool Demonstration</a:t>
            </a:r>
            <a:endParaRPr lang="en-US" sz="2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209" y="2994184"/>
            <a:ext cx="753189" cy="12052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06379" y="3144798"/>
            <a:ext cx="2253615" cy="235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kern="0" spc="-44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Step 1: Add Processes</a:t>
            </a:r>
            <a:endParaRPr lang="en-US" sz="1450" dirty="0"/>
          </a:p>
        </p:txBody>
      </p:sp>
      <p:sp>
        <p:nvSpPr>
          <p:cNvPr id="6" name="Text 2"/>
          <p:cNvSpPr/>
          <p:nvPr/>
        </p:nvSpPr>
        <p:spPr>
          <a:xfrm>
            <a:off x="1506379" y="3470553"/>
            <a:ext cx="12596813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kern="0" spc="-12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processes with burst time and process numbers. Enable optional parameters (priority or quantum time).</a:t>
            </a:r>
            <a:endParaRPr lang="en-US" sz="11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209" y="4199453"/>
            <a:ext cx="753189" cy="12052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06379" y="4350068"/>
            <a:ext cx="2575560" cy="235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kern="0" spc="-44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Step 2: Select Algorithm</a:t>
            </a:r>
            <a:endParaRPr lang="en-US" sz="1450" dirty="0"/>
          </a:p>
        </p:txBody>
      </p:sp>
      <p:sp>
        <p:nvSpPr>
          <p:cNvPr id="9" name="Text 4"/>
          <p:cNvSpPr/>
          <p:nvPr/>
        </p:nvSpPr>
        <p:spPr>
          <a:xfrm>
            <a:off x="1506379" y="4675823"/>
            <a:ext cx="12596813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kern="0" spc="-12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Choose a scheduling algorithm from the available options.</a:t>
            </a:r>
            <a:endParaRPr lang="en-US" sz="11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209" y="5404723"/>
            <a:ext cx="753189" cy="12052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06379" y="5555337"/>
            <a:ext cx="1883212" cy="235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kern="0" spc="-44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Step 3: Calculate</a:t>
            </a:r>
            <a:endParaRPr lang="en-US" sz="1450" dirty="0"/>
          </a:p>
        </p:txBody>
      </p:sp>
      <p:sp>
        <p:nvSpPr>
          <p:cNvPr id="12" name="Text 6"/>
          <p:cNvSpPr/>
          <p:nvPr/>
        </p:nvSpPr>
        <p:spPr>
          <a:xfrm>
            <a:off x="1506379" y="5881092"/>
            <a:ext cx="12596813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kern="0" spc="-12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Calculate average waiting and turnaround times.</a:t>
            </a:r>
            <a:endParaRPr lang="en-US" sz="11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209" y="6609993"/>
            <a:ext cx="753189" cy="120527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506379" y="6760607"/>
            <a:ext cx="2146340" cy="235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kern="0" spc="-44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Step 4: View Results</a:t>
            </a:r>
            <a:endParaRPr lang="en-US" sz="1450" dirty="0"/>
          </a:p>
        </p:txBody>
      </p:sp>
      <p:sp>
        <p:nvSpPr>
          <p:cNvPr id="15" name="Text 8"/>
          <p:cNvSpPr/>
          <p:nvPr/>
        </p:nvSpPr>
        <p:spPr>
          <a:xfrm>
            <a:off x="1506379" y="7086362"/>
            <a:ext cx="12596813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kern="0" spc="-12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View results in the output section.</a:t>
            </a:r>
            <a:endParaRPr lang="en-US" sz="11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B29DC4-E4A1-EEAF-B18D-F84D85A175C1}"/>
              </a:ext>
            </a:extLst>
          </p:cNvPr>
          <p:cNvSpPr/>
          <p:nvPr/>
        </p:nvSpPr>
        <p:spPr>
          <a:xfrm>
            <a:off x="12604173" y="7699664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EC03456-49F8-2825-5BAC-0E0547709D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42773" y="4110364"/>
            <a:ext cx="5486400" cy="37376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78491358-4C38-2A2C-C0DD-FE9303ABED6B}"/>
              </a:ext>
            </a:extLst>
          </p:cNvPr>
          <p:cNvSpPr/>
          <p:nvPr/>
        </p:nvSpPr>
        <p:spPr>
          <a:xfrm>
            <a:off x="12604173" y="7699664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383" y="791885"/>
            <a:ext cx="6981111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kern="0" spc="-132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Performance Comparison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9383" y="1821775"/>
            <a:ext cx="7585234" cy="3564731"/>
          </a:xfrm>
          <a:prstGeom prst="roundRect">
            <a:avLst>
              <a:gd name="adj" fmla="val 93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87003" y="1829395"/>
            <a:ext cx="7569994" cy="9948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09650" y="1970603"/>
            <a:ext cx="14433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Algorithm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905958" y="1970603"/>
            <a:ext cx="14395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Preemptive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798457" y="1970603"/>
            <a:ext cx="143958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Sorting Required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690955" y="1970603"/>
            <a:ext cx="144339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Parameters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7003" y="2824282"/>
            <a:ext cx="7569994" cy="6386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09650" y="2965490"/>
            <a:ext cx="14433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FCFS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905958" y="2965490"/>
            <a:ext cx="14395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798457" y="2965490"/>
            <a:ext cx="14395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690955" y="2965490"/>
            <a:ext cx="14433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Arrival Time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87003" y="3462933"/>
            <a:ext cx="7569994" cy="63865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1009650" y="3604141"/>
            <a:ext cx="14433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SJF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2905958" y="3604141"/>
            <a:ext cx="14395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4798457" y="3604141"/>
            <a:ext cx="14395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690955" y="3604141"/>
            <a:ext cx="14433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Burst Time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787003" y="4101584"/>
            <a:ext cx="7569994" cy="6386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1009650" y="4242792"/>
            <a:ext cx="14433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Round Robin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2905958" y="4242792"/>
            <a:ext cx="14395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Yes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4798457" y="4242792"/>
            <a:ext cx="14395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6690955" y="4242792"/>
            <a:ext cx="14433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Quantum Time</a:t>
            </a:r>
            <a:endParaRPr lang="en-US" sz="1750" dirty="0"/>
          </a:p>
        </p:txBody>
      </p:sp>
      <p:sp>
        <p:nvSpPr>
          <p:cNvPr id="25" name="Shape 22"/>
          <p:cNvSpPr/>
          <p:nvPr/>
        </p:nvSpPr>
        <p:spPr>
          <a:xfrm>
            <a:off x="787003" y="4740235"/>
            <a:ext cx="7569994" cy="63865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1009650" y="4881443"/>
            <a:ext cx="14433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Priority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2905958" y="4881443"/>
            <a:ext cx="14395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4798457" y="4881443"/>
            <a:ext cx="14395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Yes</a:t>
            </a:r>
            <a:endParaRPr lang="en-US" sz="1750" dirty="0"/>
          </a:p>
        </p:txBody>
      </p:sp>
      <p:sp>
        <p:nvSpPr>
          <p:cNvPr id="29" name="Text 26"/>
          <p:cNvSpPr/>
          <p:nvPr/>
        </p:nvSpPr>
        <p:spPr>
          <a:xfrm>
            <a:off x="6690955" y="4881443"/>
            <a:ext cx="14433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Priority Level</a:t>
            </a:r>
            <a:endParaRPr lang="en-US" sz="1750" dirty="0"/>
          </a:p>
        </p:txBody>
      </p:sp>
      <p:sp>
        <p:nvSpPr>
          <p:cNvPr id="30" name="Shape 27"/>
          <p:cNvSpPr/>
          <p:nvPr/>
        </p:nvSpPr>
        <p:spPr>
          <a:xfrm>
            <a:off x="779383" y="5887522"/>
            <a:ext cx="389692" cy="389692"/>
          </a:xfrm>
          <a:prstGeom prst="roundRect">
            <a:avLst>
              <a:gd name="adj" fmla="val 8572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8"/>
          <p:cNvSpPr/>
          <p:nvPr/>
        </p:nvSpPr>
        <p:spPr>
          <a:xfrm>
            <a:off x="1391722" y="5887522"/>
            <a:ext cx="3807023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66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Strengths and Weaknesses</a:t>
            </a:r>
            <a:endParaRPr lang="en-US" sz="2150" dirty="0"/>
          </a:p>
        </p:txBody>
      </p:sp>
      <p:sp>
        <p:nvSpPr>
          <p:cNvPr id="32" name="Text 29"/>
          <p:cNvSpPr/>
          <p:nvPr/>
        </p:nvSpPr>
        <p:spPr>
          <a:xfrm>
            <a:off x="1391722" y="6369010"/>
            <a:ext cx="6972895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algorithm has its own strengths and potential pitfalls, which are important to consider when selecting the appropriate scheduling technique for a given system.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1250"/>
            <a:ext cx="77575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Challenges and Solutions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381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Handling edge cases like empty inputs and incorrect configurations.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Efficiently implementing Round Robin logic for large datasets.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Solutions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381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Input validation and error handling using JOptionPane.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803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Optimization of sorting and iteration logic.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B229D8-C458-4A9A-58C2-873DDC57DA0A}"/>
              </a:ext>
            </a:extLst>
          </p:cNvPr>
          <p:cNvSpPr/>
          <p:nvPr/>
        </p:nvSpPr>
        <p:spPr>
          <a:xfrm>
            <a:off x="12604173" y="7711239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02A5AF1-A2A6-AE08-A88C-49C4129DD43B}"/>
              </a:ext>
            </a:extLst>
          </p:cNvPr>
          <p:cNvSpPr/>
          <p:nvPr/>
        </p:nvSpPr>
        <p:spPr>
          <a:xfrm>
            <a:off x="12604173" y="7699664"/>
            <a:ext cx="2026227" cy="4572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25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46678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417439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Project Recap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3437096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Successfully implemented a simulation tool for visualizing CPU scheduling algorithms.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946678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309116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Importance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3437096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Highlighted the importance of selecting appropriate scheduling techniques based on system needs.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70671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417439" y="5370671"/>
            <a:ext cx="38770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Educational Significance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17439" y="5861090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tool provides an interactive way to understand CPU scheduling concepts.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675</Words>
  <Application>Microsoft Office PowerPoint</Application>
  <PresentationFormat>Custom</PresentationFormat>
  <Paragraphs>116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Blackadder ITC</vt:lpstr>
      <vt:lpstr>Roboto Mono Medium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Bahaa mohmoud</cp:lastModifiedBy>
  <cp:revision>3</cp:revision>
  <dcterms:created xsi:type="dcterms:W3CDTF">2024-12-20T19:29:03Z</dcterms:created>
  <dcterms:modified xsi:type="dcterms:W3CDTF">2024-12-20T19:38:05Z</dcterms:modified>
</cp:coreProperties>
</file>